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22-07-19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22-07-19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22-07-19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22-07-19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22-07-19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22-07-19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SELECTION OF POTENCY</a:t>
            </a:r>
            <a:endParaRPr lang="en-US" dirty="0"/>
          </a:p>
        </p:txBody>
      </p:sp>
      <p:sp>
        <p:nvSpPr>
          <p:cNvPr id="3" name="Subtitle 2"/>
          <p:cNvSpPr>
            <a:spLocks noGrp="1"/>
          </p:cNvSpPr>
          <p:nvPr>
            <p:ph type="subTitle" idx="1"/>
          </p:nvPr>
        </p:nvSpPr>
        <p:spPr>
          <a:xfrm>
            <a:off x="533400" y="3228975"/>
            <a:ext cx="7854950" cy="1752600"/>
          </a:xfrm>
        </p:spPr>
        <p:txBody>
          <a:bodyPr/>
          <a:lstStyle/>
          <a:p>
            <a:pPr marR="0" eaLnBrk="1" hangingPunct="1">
              <a:lnSpc>
                <a:spcPct val="90000"/>
              </a:lnSpc>
            </a:pPr>
            <a:endParaRPr lang="en-US" sz="2400" smtClean="0"/>
          </a:p>
          <a:p>
            <a:pPr marR="0" eaLnBrk="1" hangingPunct="1">
              <a:lnSpc>
                <a:spcPct val="90000"/>
              </a:lnSpc>
            </a:pPr>
            <a:endParaRPr lang="en-US" sz="2400" smtClean="0"/>
          </a:p>
          <a:p>
            <a:pPr marR="0" eaLnBrk="1" hangingPunct="1">
              <a:lnSpc>
                <a:spcPct val="90000"/>
              </a:lnSpc>
            </a:pPr>
            <a:endParaRPr lang="en-US" sz="2400" smtClean="0"/>
          </a:p>
          <a:p>
            <a:pPr marR="0" eaLnBrk="1" hangingPunct="1">
              <a:lnSpc>
                <a:spcPct val="90000"/>
              </a:lnSpc>
            </a:pPr>
            <a:r>
              <a:rPr lang="en-US" sz="2400" smtClean="0">
                <a:solidFill>
                  <a:srgbClr val="C00000"/>
                </a:solidFill>
                <a:latin typeface="Arial Black" pitchFamily="34" charset="0"/>
                <a:cs typeface="Arial" charset="0"/>
              </a:rPr>
              <a:t>Dr.SATHEESH.M.NAIR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checkerboard(across)">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endParaRPr lang="en-US" smtClean="0"/>
          </a:p>
        </p:txBody>
      </p:sp>
      <p:sp>
        <p:nvSpPr>
          <p:cNvPr id="14339" name="Content Placeholder 2"/>
          <p:cNvSpPr>
            <a:spLocks noGrp="1"/>
          </p:cNvSpPr>
          <p:nvPr>
            <p:ph idx="1"/>
          </p:nvPr>
        </p:nvSpPr>
        <p:spPr/>
        <p:txBody>
          <a:bodyPr/>
          <a:lstStyle/>
          <a:p>
            <a:pPr eaLnBrk="1" hangingPunct="1"/>
            <a:r>
              <a:rPr lang="en-US" smtClean="0"/>
              <a:t>We can  judge the degree of susceptibility of the patient by the character and completeness of the symptoms </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u="sng" dirty="0" smtClean="0"/>
              <a:t>SUSCEPTIBILITY MODIFIED BY AGE</a:t>
            </a:r>
            <a:endParaRPr lang="en-US" dirty="0"/>
          </a:p>
        </p:txBody>
      </p:sp>
      <p:sp>
        <p:nvSpPr>
          <p:cNvPr id="15363" name="Content Placeholder 2"/>
          <p:cNvSpPr>
            <a:spLocks noGrp="1"/>
          </p:cNvSpPr>
          <p:nvPr>
            <p:ph idx="1"/>
          </p:nvPr>
        </p:nvSpPr>
        <p:spPr/>
        <p:txBody>
          <a:bodyPr/>
          <a:lstStyle/>
          <a:p>
            <a:pPr eaLnBrk="1" hangingPunct="1"/>
            <a:r>
              <a:rPr lang="en-US" smtClean="0"/>
              <a:t>Susceptibility is greatest in children, young, vigorous persons and diminishes with age.</a:t>
            </a:r>
          </a:p>
          <a:p>
            <a:pPr eaLnBrk="1" hangingPunct="1"/>
            <a:r>
              <a:rPr lang="en-US" smtClean="0"/>
              <a:t>Children are particularly sensitive during development, most sensitive organs are being developed.</a:t>
            </a:r>
          </a:p>
          <a:p>
            <a:pPr eaLnBrk="1" hangingPunct="1"/>
            <a:r>
              <a:rPr lang="en-US" smtClean="0"/>
              <a:t>Medicines which have a peculiar affinity for those organs should be given in the medium or high potencies.  </a:t>
            </a:r>
          </a:p>
          <a:p>
            <a:pPr eaLnBrk="1" hangingPunct="1"/>
            <a:endParaRPr lang="en-US"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850"/>
            <a:ext cx="8229600" cy="1885950"/>
          </a:xfrm>
        </p:spPr>
        <p:txBody>
          <a:bodyPr>
            <a:normAutofit fontScale="90000"/>
          </a:bodyPr>
          <a:lstStyle/>
          <a:p>
            <a:pPr eaLnBrk="1" fontAlgn="auto" hangingPunct="1">
              <a:spcAft>
                <a:spcPts val="0"/>
              </a:spcAft>
              <a:defRPr/>
            </a:pPr>
            <a:r>
              <a:rPr lang="en-US" u="sng" dirty="0" smtClean="0"/>
              <a:t>SUSCEPTIBILITY IS MODIFIED BY </a:t>
            </a:r>
            <a:br>
              <a:rPr lang="en-US" u="sng" dirty="0" smtClean="0"/>
            </a:br>
            <a:r>
              <a:rPr lang="en-US" u="sng" dirty="0" smtClean="0"/>
              <a:t>CONSTITUITION AND TEMPERAMENT</a:t>
            </a:r>
            <a:endParaRPr lang="en-US" dirty="0"/>
          </a:p>
        </p:txBody>
      </p:sp>
      <p:sp>
        <p:nvSpPr>
          <p:cNvPr id="16387" name="Content Placeholder 2"/>
          <p:cNvSpPr>
            <a:spLocks noGrp="1"/>
          </p:cNvSpPr>
          <p:nvPr>
            <p:ph idx="1"/>
          </p:nvPr>
        </p:nvSpPr>
        <p:spPr>
          <a:xfrm>
            <a:off x="457200" y="3048000"/>
            <a:ext cx="8229600" cy="3276600"/>
          </a:xfrm>
        </p:spPr>
        <p:txBody>
          <a:bodyPr/>
          <a:lstStyle/>
          <a:p>
            <a:pPr eaLnBrk="1" hangingPunct="1"/>
            <a:r>
              <a:rPr lang="en-US" smtClean="0"/>
              <a:t>Higher potencies for:</a:t>
            </a:r>
          </a:p>
          <a:p>
            <a:pPr lvl="3" eaLnBrk="1" hangingPunct="1"/>
            <a:r>
              <a:rPr lang="en-US" smtClean="0"/>
              <a:t>Nervous, sanguine or Choleric temperament</a:t>
            </a:r>
          </a:p>
          <a:p>
            <a:pPr lvl="3" eaLnBrk="1" hangingPunct="1"/>
            <a:r>
              <a:rPr lang="en-US" smtClean="0"/>
              <a:t>Intelligent persons , quick to act and react</a:t>
            </a:r>
          </a:p>
          <a:p>
            <a:pPr lvl="3" eaLnBrk="1" hangingPunct="1"/>
            <a:r>
              <a:rPr lang="en-US" smtClean="0"/>
              <a:t>Zealous and impulsive persons 			</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endParaRPr lang="en-US" smtClean="0"/>
          </a:p>
        </p:txBody>
      </p:sp>
      <p:sp>
        <p:nvSpPr>
          <p:cNvPr id="17411" name="Content Placeholder 2"/>
          <p:cNvSpPr>
            <a:spLocks noGrp="1"/>
          </p:cNvSpPr>
          <p:nvPr>
            <p:ph idx="1"/>
          </p:nvPr>
        </p:nvSpPr>
        <p:spPr/>
        <p:txBody>
          <a:bodyPr/>
          <a:lstStyle/>
          <a:p>
            <a:pPr eaLnBrk="1" hangingPunct="1"/>
            <a:r>
              <a:rPr lang="en-US" smtClean="0"/>
              <a:t>Lower potency and frequent doses:</a:t>
            </a:r>
          </a:p>
          <a:p>
            <a:pPr lvl="3" eaLnBrk="1" hangingPunct="1"/>
            <a:r>
              <a:rPr lang="en-US" smtClean="0"/>
              <a:t>For Phlegmatic individuals, slow to act</a:t>
            </a:r>
          </a:p>
          <a:p>
            <a:pPr lvl="3" eaLnBrk="1" hangingPunct="1"/>
            <a:r>
              <a:rPr lang="en-US" smtClean="0"/>
              <a:t>Sluggish individuals</a:t>
            </a:r>
          </a:p>
          <a:p>
            <a:pPr lvl="3" eaLnBrk="1" hangingPunct="1"/>
            <a:r>
              <a:rPr lang="en-US" smtClean="0"/>
              <a:t>Who possess great muscular power, but need a powerful stimulus to excite them</a:t>
            </a:r>
          </a:p>
          <a:p>
            <a:pPr lvl="3" eaLnBrk="1" hangingPunct="1">
              <a:buFont typeface="Wingdings 2" pitchFamily="18" charset="2"/>
              <a:buNone/>
            </a:pPr>
            <a:r>
              <a:rPr lang="en-US" smtClean="0"/>
              <a:t> </a:t>
            </a:r>
          </a:p>
          <a:p>
            <a:pPr eaLnBrk="1" hangingPunct="1"/>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u="sng" dirty="0" smtClean="0"/>
              <a:t>SUSCEPTIBILITY IS MODIFIED BY HABIT AND ENVIRONMENT</a:t>
            </a:r>
            <a:endParaRPr lang="en-US" u="sng" dirty="0"/>
          </a:p>
        </p:txBody>
      </p:sp>
      <p:sp>
        <p:nvSpPr>
          <p:cNvPr id="18435" name="Content Placeholder 2"/>
          <p:cNvSpPr>
            <a:spLocks noGrp="1"/>
          </p:cNvSpPr>
          <p:nvPr>
            <p:ph idx="1"/>
          </p:nvPr>
        </p:nvSpPr>
        <p:spPr/>
        <p:txBody>
          <a:bodyPr/>
          <a:lstStyle/>
          <a:p>
            <a:pPr eaLnBrk="1" hangingPunct="1"/>
            <a:r>
              <a:rPr lang="en-US" smtClean="0"/>
              <a:t>Intellectual occupation, by excitement of imagination and emotions, sedentary occupation, long sleep, an effeminate life – such persons need high potencies.</a:t>
            </a:r>
          </a:p>
          <a:p>
            <a:pPr eaLnBrk="1" hangingPunct="1">
              <a:buFont typeface="Wingdings 2" pitchFamily="18" charset="2"/>
              <a:buNone/>
            </a:pP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u="sng" dirty="0" smtClean="0"/>
              <a:t>SUSCEPTIBILITY IS MODIFIED BY PATHOLOGICAL CONDITIONS</a:t>
            </a:r>
            <a:endParaRPr lang="en-US" u="sng" dirty="0"/>
          </a:p>
        </p:txBody>
      </p:sp>
      <p:sp>
        <p:nvSpPr>
          <p:cNvPr id="19459" name="Content Placeholder 2"/>
          <p:cNvSpPr>
            <a:spLocks noGrp="1"/>
          </p:cNvSpPr>
          <p:nvPr>
            <p:ph idx="1"/>
          </p:nvPr>
        </p:nvSpPr>
        <p:spPr/>
        <p:txBody>
          <a:bodyPr>
            <a:normAutofit fontScale="92500" lnSpcReduction="10000"/>
          </a:bodyPr>
          <a:lstStyle/>
          <a:p>
            <a:pPr eaLnBrk="1" hangingPunct="1"/>
            <a:r>
              <a:rPr lang="en-US" smtClean="0"/>
              <a:t>In some terminal conditions the power of organism to react is slow even to the indicated Homoeopathic remedy, that only material dose can arouse it.</a:t>
            </a:r>
          </a:p>
          <a:p>
            <a:pPr eaLnBrk="1" hangingPunct="1"/>
            <a:r>
              <a:rPr lang="en-US" smtClean="0"/>
              <a:t>Grade of the is low, the power of the reaction low, remedy given in low potency, (common, pathological symptoms, organ symptoms correspond to the effect of crude drugs in massive toxic doses) potentized medicines will not act.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endParaRPr lang="en-US" smtClean="0"/>
          </a:p>
        </p:txBody>
      </p:sp>
      <p:sp>
        <p:nvSpPr>
          <p:cNvPr id="20483" name="Content Placeholder 2"/>
          <p:cNvSpPr>
            <a:spLocks noGrp="1"/>
          </p:cNvSpPr>
          <p:nvPr>
            <p:ph idx="1"/>
          </p:nvPr>
        </p:nvSpPr>
        <p:spPr/>
        <p:txBody>
          <a:bodyPr/>
          <a:lstStyle/>
          <a:p>
            <a:pPr eaLnBrk="1" hangingPunct="1"/>
            <a:r>
              <a:rPr lang="en-US" smtClean="0"/>
              <a:t>In terminal conditions, when the patient does not react to well selected remedies, nor to intercurrent reaction remedies, given in potentized form and small doses, resort to the crude drug and increase the dose to the point of reaction.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endParaRPr lang="en-US" smtClean="0"/>
          </a:p>
        </p:txBody>
      </p:sp>
      <p:sp>
        <p:nvSpPr>
          <p:cNvPr id="21507" name="Content Placeholder 2"/>
          <p:cNvSpPr>
            <a:spLocks noGrp="1"/>
          </p:cNvSpPr>
          <p:nvPr>
            <p:ph idx="1"/>
          </p:nvPr>
        </p:nvSpPr>
        <p:spPr/>
        <p:txBody>
          <a:bodyPr/>
          <a:lstStyle/>
          <a:p>
            <a:pPr eaLnBrk="1" hangingPunct="1"/>
            <a:r>
              <a:rPr lang="en-US" smtClean="0"/>
              <a:t>The remedy given in tincture, or low trituration, first in moderate then increasing doses until the dosage is found to which the patient will react.</a:t>
            </a:r>
          </a:p>
          <a:p>
            <a:pPr eaLnBrk="1" hangingPunct="1"/>
            <a:r>
              <a:rPr lang="en-US" smtClean="0"/>
              <a:t>The principle of Similia as applied in the selection of both remedy and dose.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u="sng" dirty="0" smtClean="0"/>
              <a:t>SUSCEPTIBILITY IS MODIFIED BY HABIT AND ENVIRONMENT</a:t>
            </a:r>
            <a:endParaRPr lang="en-US" u="sng" dirty="0"/>
          </a:p>
        </p:txBody>
      </p:sp>
      <p:sp>
        <p:nvSpPr>
          <p:cNvPr id="22531" name="Content Placeholder 2"/>
          <p:cNvSpPr>
            <a:spLocks noGrp="1"/>
          </p:cNvSpPr>
          <p:nvPr>
            <p:ph idx="1"/>
          </p:nvPr>
        </p:nvSpPr>
        <p:spPr/>
        <p:txBody>
          <a:bodyPr>
            <a:normAutofit fontScale="92500" lnSpcReduction="10000"/>
          </a:bodyPr>
          <a:lstStyle/>
          <a:p>
            <a:pPr eaLnBrk="1" hangingPunct="1"/>
            <a:r>
              <a:rPr lang="en-US" smtClean="0"/>
              <a:t>Low susceptibility : long and severe labor out of doors, who sleep little, whose food is coarse, continual infiuence of drug substance, tobacco workers, dealers, distillers, brewers, druggist, perfumers, chemical workers- possess little susceptibility to medicines and require low potencies (except their illness is directly  caused by some particular drug influence, when a high potency of the same or similar drug may prove to be the best antidote.)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endParaRPr lang="en-US" smtClean="0"/>
          </a:p>
        </p:txBody>
      </p:sp>
      <p:sp>
        <p:nvSpPr>
          <p:cNvPr id="23555" name="Content Placeholder 2"/>
          <p:cNvSpPr>
            <a:spLocks noGrp="1"/>
          </p:cNvSpPr>
          <p:nvPr>
            <p:ph idx="1"/>
          </p:nvPr>
        </p:nvSpPr>
        <p:spPr/>
        <p:txBody>
          <a:bodyPr>
            <a:normAutofit lnSpcReduction="10000"/>
          </a:bodyPr>
          <a:lstStyle/>
          <a:p>
            <a:pPr eaLnBrk="1" hangingPunct="1"/>
            <a:r>
              <a:rPr lang="en-US" smtClean="0"/>
              <a:t>Idiots, imbeciles and the deaf and dumb have a low degree of susceptibility</a:t>
            </a:r>
          </a:p>
          <a:p>
            <a:pPr eaLnBrk="1" hangingPunct="1"/>
            <a:r>
              <a:rPr lang="en-US" smtClean="0"/>
              <a:t>The persons who are previously taken crude drugs of Allopathic, Homoeopathic or bargain-counter prescription often require higher potencies for their cure- Their susceptibility to crude drugs and low potencies has been exhausted and even massive doses have no effect.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AIMS</a:t>
            </a:r>
          </a:p>
        </p:txBody>
      </p:sp>
      <p:sp>
        <p:nvSpPr>
          <p:cNvPr id="6147" name="Content Placeholder 2"/>
          <p:cNvSpPr>
            <a:spLocks noGrp="1"/>
          </p:cNvSpPr>
          <p:nvPr>
            <p:ph idx="1"/>
          </p:nvPr>
        </p:nvSpPr>
        <p:spPr/>
        <p:txBody>
          <a:bodyPr>
            <a:normAutofit lnSpcReduction="10000"/>
          </a:bodyPr>
          <a:lstStyle/>
          <a:p>
            <a:pPr eaLnBrk="1" hangingPunct="1"/>
            <a:r>
              <a:rPr lang="en-US" smtClean="0"/>
              <a:t>What is Potency?</a:t>
            </a:r>
          </a:p>
          <a:p>
            <a:pPr eaLnBrk="1" hangingPunct="1"/>
            <a:endParaRPr lang="en-US" smtClean="0"/>
          </a:p>
          <a:p>
            <a:pPr eaLnBrk="1" hangingPunct="1"/>
            <a:r>
              <a:rPr lang="en-US" smtClean="0"/>
              <a:t>Now a days we are confusing with the selection of Potency – in a case which potency is to be selected ; which potency is cure the case etc,  So need a clarification.</a:t>
            </a:r>
          </a:p>
          <a:p>
            <a:pPr eaLnBrk="1" hangingPunct="1"/>
            <a:endParaRPr lang="en-US" smtClean="0"/>
          </a:p>
          <a:p>
            <a:pPr eaLnBrk="1" hangingPunct="1"/>
            <a:r>
              <a:rPr lang="en-US" smtClean="0"/>
              <a:t>Discuss about the criteria for selection of potency.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endParaRPr lang="en-US" smtClean="0"/>
          </a:p>
        </p:txBody>
      </p:sp>
      <p:sp>
        <p:nvSpPr>
          <p:cNvPr id="24579" name="Content Placeholder 2"/>
          <p:cNvSpPr>
            <a:spLocks noGrp="1"/>
          </p:cNvSpPr>
          <p:nvPr>
            <p:ph idx="1"/>
          </p:nvPr>
        </p:nvSpPr>
        <p:spPr/>
        <p:txBody>
          <a:bodyPr>
            <a:normAutofit lnSpcReduction="10000"/>
          </a:bodyPr>
          <a:lstStyle/>
          <a:p>
            <a:pPr eaLnBrk="1" hangingPunct="1"/>
            <a:r>
              <a:rPr lang="en-US" smtClean="0"/>
              <a:t>The seat, character and intensity of the disease has some bearing upon the question of the potency.</a:t>
            </a:r>
          </a:p>
          <a:p>
            <a:pPr eaLnBrk="1" hangingPunct="1"/>
            <a:r>
              <a:rPr lang="en-US" smtClean="0"/>
              <a:t>Malignant and rapidly fatal disease, like Cholera require material doses or low potencies. (E.g.: of Dr. Hahnemann give Camphor).</a:t>
            </a:r>
          </a:p>
          <a:p>
            <a:pPr eaLnBrk="1" hangingPunct="1"/>
            <a:r>
              <a:rPr lang="en-US" smtClean="0"/>
              <a:t>Later stages of disease- Higher potencies required.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endParaRPr lang="en-US" smtClean="0"/>
          </a:p>
        </p:txBody>
      </p:sp>
      <p:sp>
        <p:nvSpPr>
          <p:cNvPr id="25603" name="Content Placeholder 2"/>
          <p:cNvSpPr>
            <a:spLocks noGrp="1"/>
          </p:cNvSpPr>
          <p:nvPr>
            <p:ph idx="1"/>
          </p:nvPr>
        </p:nvSpPr>
        <p:spPr/>
        <p:txBody>
          <a:bodyPr/>
          <a:lstStyle/>
          <a:p>
            <a:pPr eaLnBrk="1" hangingPunct="1"/>
            <a:r>
              <a:rPr lang="en-US" smtClean="0"/>
              <a:t>Disease is characterized by diminished vital action require lower potencies, while disease characterized by increased vital action respond better to high potencies.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305800" cy="2362200"/>
          </a:xfrm>
        </p:spPr>
        <p:txBody>
          <a:bodyPr>
            <a:normAutofit/>
          </a:bodyPr>
          <a:lstStyle/>
          <a:p>
            <a:pPr eaLnBrk="1" fontAlgn="auto" hangingPunct="1">
              <a:spcAft>
                <a:spcPts val="0"/>
              </a:spcAft>
              <a:defRPr/>
            </a:pPr>
            <a:r>
              <a:rPr lang="en-US" u="sng" dirty="0" smtClean="0"/>
              <a:t>SELECTION OF POTENCY MODIFIED BY TEMPERAMENT AND CONSTITUTIONOF THE PATIENT</a:t>
            </a:r>
            <a:endParaRPr lang="en-US" u="sng" dirty="0"/>
          </a:p>
        </p:txBody>
      </p:sp>
      <p:sp>
        <p:nvSpPr>
          <p:cNvPr id="26627" name="Content Placeholder 2"/>
          <p:cNvSpPr>
            <a:spLocks noGrp="1"/>
          </p:cNvSpPr>
          <p:nvPr>
            <p:ph idx="1"/>
          </p:nvPr>
        </p:nvSpPr>
        <p:spPr>
          <a:xfrm>
            <a:off x="457200" y="2514600"/>
            <a:ext cx="8229600" cy="3810000"/>
          </a:xfrm>
        </p:spPr>
        <p:txBody>
          <a:bodyPr/>
          <a:lstStyle/>
          <a:p>
            <a:pPr eaLnBrk="1" hangingPunct="1"/>
            <a:endParaRPr lang="en-US" smtClean="0"/>
          </a:p>
          <a:p>
            <a:pPr eaLnBrk="1" hangingPunct="1"/>
            <a:r>
              <a:rPr lang="en-US" smtClean="0"/>
              <a:t>Uncomplicated typical Syphilis, in its primary stage, the chancre still being existent may be cured speedily by Mercury in medium or high potencies ( nervous, sanguine temperament).</a:t>
            </a:r>
          </a:p>
          <a:p>
            <a:pPr eaLnBrk="1" hangingPunct="1"/>
            <a:r>
              <a:rPr lang="en-US" smtClean="0"/>
              <a:t>If he is of sluggish type- Mercury in second or third trituration required.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endParaRPr lang="en-US" smtClean="0"/>
          </a:p>
        </p:txBody>
      </p:sp>
      <p:sp>
        <p:nvSpPr>
          <p:cNvPr id="27651" name="Content Placeholder 2"/>
          <p:cNvSpPr>
            <a:spLocks noGrp="1"/>
          </p:cNvSpPr>
          <p:nvPr>
            <p:ph idx="1"/>
          </p:nvPr>
        </p:nvSpPr>
        <p:spPr/>
        <p:txBody>
          <a:bodyPr/>
          <a:lstStyle/>
          <a:p>
            <a:pPr eaLnBrk="1" hangingPunct="1"/>
            <a:r>
              <a:rPr lang="en-US" smtClean="0"/>
              <a:t>Lower potencies should be used in chronic disease with tendency to disorganization of tissues and in acute disease.</a:t>
            </a:r>
          </a:p>
          <a:p>
            <a:pPr eaLnBrk="1" hangingPunct="1"/>
            <a:r>
              <a:rPr lang="en-US" smtClean="0"/>
              <a:t>High potencies should be used in purely functional and nervous affections.</a:t>
            </a:r>
          </a:p>
          <a:p>
            <a:pPr eaLnBrk="1" hangingPunct="1"/>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endParaRPr lang="en-US" smtClean="0"/>
          </a:p>
        </p:txBody>
      </p:sp>
      <p:sp>
        <p:nvSpPr>
          <p:cNvPr id="28675" name="Content Placeholder 2"/>
          <p:cNvSpPr>
            <a:spLocks noGrp="1"/>
          </p:cNvSpPr>
          <p:nvPr>
            <p:ph idx="1"/>
          </p:nvPr>
        </p:nvSpPr>
        <p:spPr/>
        <p:txBody>
          <a:bodyPr>
            <a:normAutofit fontScale="92500" lnSpcReduction="20000"/>
          </a:bodyPr>
          <a:lstStyle/>
          <a:p>
            <a:pPr eaLnBrk="1" hangingPunct="1"/>
            <a:r>
              <a:rPr lang="en-US" smtClean="0"/>
              <a:t>If we get a case not at all susceptible to any medicine that time the previous treatment is and regimen taken from patient and avoid medication for few days and control the diet. Then medication may be resumed using, according to the  temperament and constitution of patient either a low or medium potency.</a:t>
            </a:r>
          </a:p>
          <a:p>
            <a:pPr eaLnBrk="1" hangingPunct="1"/>
            <a:r>
              <a:rPr lang="en-US" smtClean="0"/>
              <a:t>Intercurrent  remedies (Nosodes).</a:t>
            </a:r>
          </a:p>
          <a:p>
            <a:pPr eaLnBrk="1" hangingPunct="1"/>
            <a:r>
              <a:rPr lang="en-US" smtClean="0"/>
              <a:t>A single of appropriate  nosode in a moderately high potency clear up the case by bringing symptom.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endParaRPr lang="en-US" smtClean="0"/>
          </a:p>
        </p:txBody>
      </p:sp>
      <p:sp>
        <p:nvSpPr>
          <p:cNvPr id="29699" name="Content Placeholder 2"/>
          <p:cNvSpPr>
            <a:spLocks noGrp="1"/>
          </p:cNvSpPr>
          <p:nvPr>
            <p:ph idx="1"/>
          </p:nvPr>
        </p:nvSpPr>
        <p:spPr/>
        <p:txBody>
          <a:bodyPr/>
          <a:lstStyle/>
          <a:p>
            <a:pPr eaLnBrk="1" hangingPunct="1"/>
            <a:r>
              <a:rPr lang="en-US" smtClean="0"/>
              <a:t>Study of history of the case and also law of Simila.</a:t>
            </a:r>
          </a:p>
          <a:p>
            <a:pPr eaLnBrk="1" hangingPunct="1"/>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u="sng" smtClean="0"/>
              <a:t>CONCLUSION</a:t>
            </a:r>
          </a:p>
        </p:txBody>
      </p:sp>
      <p:sp>
        <p:nvSpPr>
          <p:cNvPr id="30723" name="Content Placeholder 2"/>
          <p:cNvSpPr>
            <a:spLocks noGrp="1"/>
          </p:cNvSpPr>
          <p:nvPr>
            <p:ph idx="1"/>
          </p:nvPr>
        </p:nvSpPr>
        <p:spPr/>
        <p:txBody>
          <a:bodyPr>
            <a:normAutofit fontScale="92500" lnSpcReduction="20000"/>
          </a:bodyPr>
          <a:lstStyle/>
          <a:p>
            <a:pPr eaLnBrk="1" hangingPunct="1"/>
            <a:r>
              <a:rPr lang="en-US" smtClean="0"/>
              <a:t>We must thoroughly about the potencies and dose, because we Homoeopaths, our ultimate aim is bringing cure to a patient . For this we find a similar medicine which is according to the symptom similarity. But the potency is also similar with that condition. Because Individualization is not only for the medicine but also for the potency. We must know the different potencies used in different situations, we diffentiate which potency is accurate for the given case.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endParaRPr lang="en-US" smtClean="0"/>
          </a:p>
        </p:txBody>
      </p:sp>
      <p:sp>
        <p:nvSpPr>
          <p:cNvPr id="3" name="Content Placeholder 2"/>
          <p:cNvSpPr>
            <a:spLocks noGrp="1"/>
          </p:cNvSpPr>
          <p:nvPr>
            <p:ph idx="1"/>
          </p:nvPr>
        </p:nvSpPr>
        <p:spPr/>
        <p:txBody>
          <a:bodyPr/>
          <a:lstStyle/>
          <a:p>
            <a:pPr algn="ctr" eaLnBrk="1" hangingPunct="1">
              <a:buFont typeface="Wingdings 2" pitchFamily="18" charset="2"/>
              <a:buNone/>
            </a:pPr>
            <a:endParaRPr lang="en-US" sz="4400" smtClean="0">
              <a:solidFill>
                <a:srgbClr val="FF0000"/>
              </a:solidFill>
              <a:latin typeface="David" pitchFamily="34" charset="-79"/>
              <a:cs typeface="David" pitchFamily="34" charset="-79"/>
            </a:endParaRPr>
          </a:p>
          <a:p>
            <a:pPr algn="ctr" eaLnBrk="1" hangingPunct="1">
              <a:buFont typeface="Wingdings 2" pitchFamily="18" charset="2"/>
              <a:buNone/>
            </a:pPr>
            <a:r>
              <a:rPr lang="en-US" sz="4400" smtClean="0">
                <a:solidFill>
                  <a:srgbClr val="FF0000"/>
                </a:solidFill>
                <a:latin typeface="David" pitchFamily="34" charset="-79"/>
                <a:cs typeface="David" pitchFamily="34" charset="-79"/>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u="sng" smtClean="0"/>
              <a:t>POTENCY</a:t>
            </a:r>
          </a:p>
        </p:txBody>
      </p:sp>
      <p:sp>
        <p:nvSpPr>
          <p:cNvPr id="7171" name="Content Placeholder 2"/>
          <p:cNvSpPr>
            <a:spLocks noGrp="1"/>
          </p:cNvSpPr>
          <p:nvPr>
            <p:ph idx="1"/>
          </p:nvPr>
        </p:nvSpPr>
        <p:spPr/>
        <p:txBody>
          <a:bodyPr/>
          <a:lstStyle/>
          <a:p>
            <a:pPr eaLnBrk="1" hangingPunct="1"/>
            <a:r>
              <a:rPr lang="en-US" smtClean="0"/>
              <a:t>The resulting products of Trituration and Sucussion is known as potency.</a:t>
            </a:r>
          </a:p>
          <a:p>
            <a:pPr eaLnBrk="1" hangingPunct="1"/>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endParaRPr lang="en-US" smtClean="0"/>
          </a:p>
        </p:txBody>
      </p:sp>
      <p:sp>
        <p:nvSpPr>
          <p:cNvPr id="8195" name="Content Placeholder 2"/>
          <p:cNvSpPr>
            <a:spLocks noGrp="1"/>
          </p:cNvSpPr>
          <p:nvPr>
            <p:ph idx="1"/>
          </p:nvPr>
        </p:nvSpPr>
        <p:spPr/>
        <p:txBody>
          <a:bodyPr>
            <a:normAutofit fontScale="92500" lnSpcReduction="10000"/>
          </a:bodyPr>
          <a:lstStyle/>
          <a:p>
            <a:pPr eaLnBrk="1" hangingPunct="1"/>
            <a:r>
              <a:rPr lang="en-US" smtClean="0"/>
              <a:t>A disease is may be cured by any potency when indicated remedy is administered, but the cure may be much accelerated by selecting the potency or dose appropriate to the individual case.</a:t>
            </a:r>
          </a:p>
          <a:p>
            <a:pPr eaLnBrk="1" hangingPunct="1"/>
            <a:r>
              <a:rPr lang="en-US" smtClean="0"/>
              <a:t>For e.g: An artist make many harmony with various vibrations of same chord, but a perfect harmony might be constructed  by a proper combination of all the sounds can elicited by his instrument. (Guernsey)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u="sng" dirty="0" smtClean="0"/>
              <a:t>FIVE CONSIDERATIONS FOR SELECTING THE POTENCY</a:t>
            </a:r>
            <a:endParaRPr lang="en-US" u="sng" dirty="0"/>
          </a:p>
        </p:txBody>
      </p:sp>
      <p:sp>
        <p:nvSpPr>
          <p:cNvPr id="9219" name="Content Placeholder 2"/>
          <p:cNvSpPr>
            <a:spLocks noGrp="1"/>
          </p:cNvSpPr>
          <p:nvPr>
            <p:ph idx="1"/>
          </p:nvPr>
        </p:nvSpPr>
        <p:spPr/>
        <p:txBody>
          <a:bodyPr/>
          <a:lstStyle/>
          <a:p>
            <a:pPr marL="514350" indent="-514350" eaLnBrk="1" hangingPunct="1">
              <a:buFont typeface="Wingdings 2" pitchFamily="18" charset="2"/>
              <a:buAutoNum type="arabicParenR"/>
            </a:pPr>
            <a:r>
              <a:rPr lang="en-US" smtClean="0"/>
              <a:t>The susceptibility of the patient.</a:t>
            </a:r>
          </a:p>
          <a:p>
            <a:pPr marL="514350" indent="-514350" eaLnBrk="1" hangingPunct="1">
              <a:buFont typeface="Wingdings 2" pitchFamily="18" charset="2"/>
              <a:buAutoNum type="arabicParenR"/>
            </a:pPr>
            <a:r>
              <a:rPr lang="en-US" smtClean="0"/>
              <a:t>The seat of the disease.</a:t>
            </a:r>
          </a:p>
          <a:p>
            <a:pPr marL="514350" indent="-514350" eaLnBrk="1" hangingPunct="1">
              <a:buFont typeface="Wingdings 2" pitchFamily="18" charset="2"/>
              <a:buAutoNum type="arabicParenR"/>
            </a:pPr>
            <a:r>
              <a:rPr lang="en-US" smtClean="0"/>
              <a:t>The nature and intensity of the disease.</a:t>
            </a:r>
          </a:p>
          <a:p>
            <a:pPr marL="514350" indent="-514350" eaLnBrk="1" hangingPunct="1">
              <a:buFont typeface="Wingdings 2" pitchFamily="18" charset="2"/>
              <a:buAutoNum type="arabicParenR"/>
            </a:pPr>
            <a:r>
              <a:rPr lang="en-US" smtClean="0"/>
              <a:t>The stage and duration of the disease.</a:t>
            </a:r>
          </a:p>
          <a:p>
            <a:pPr marL="514350" indent="-514350" eaLnBrk="1" hangingPunct="1">
              <a:buFont typeface="Wingdings 2" pitchFamily="18" charset="2"/>
              <a:buAutoNum type="arabicParenR"/>
            </a:pPr>
            <a:r>
              <a:rPr lang="en-US" smtClean="0"/>
              <a:t>The previous treatment of the disease.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u="sng" dirty="0" smtClean="0"/>
              <a:t>SUSCEPTIBILITY OF THE PATIENT</a:t>
            </a:r>
            <a:endParaRPr lang="en-US" u="sng" dirty="0"/>
          </a:p>
        </p:txBody>
      </p:sp>
      <p:sp>
        <p:nvSpPr>
          <p:cNvPr id="3" name="Content Placeholder 2"/>
          <p:cNvSpPr>
            <a:spLocks noGrp="1"/>
          </p:cNvSpPr>
          <p:nvPr>
            <p:ph idx="1"/>
          </p:nvPr>
        </p:nvSpPr>
        <p:spPr/>
        <p:txBody>
          <a:bodyPr>
            <a:normAutofit fontScale="85000" lnSpcReduction="10000"/>
          </a:bodyPr>
          <a:lstStyle/>
          <a:p>
            <a:pPr marL="274320" indent="-274320" eaLnBrk="1" fontAlgn="auto" hangingPunct="1">
              <a:spcAft>
                <a:spcPts val="0"/>
              </a:spcAft>
              <a:buClr>
                <a:schemeClr val="accent3"/>
              </a:buClr>
              <a:buFont typeface="Wingdings 2"/>
              <a:buNone/>
              <a:defRPr/>
            </a:pPr>
            <a:r>
              <a:rPr lang="en-US" u="sng" dirty="0" smtClean="0"/>
              <a:t>What is Susceptibility?</a:t>
            </a:r>
          </a:p>
          <a:p>
            <a:pPr marL="274320" indent="-274320" eaLnBrk="1" fontAlgn="auto" hangingPunct="1">
              <a:spcAft>
                <a:spcPts val="0"/>
              </a:spcAft>
              <a:buClr>
                <a:schemeClr val="accent3"/>
              </a:buClr>
              <a:buFont typeface="Wingdings 2"/>
              <a:buNone/>
              <a:defRPr/>
            </a:pPr>
            <a:endParaRPr lang="en-US" u="sng" dirty="0"/>
          </a:p>
          <a:p>
            <a:pPr marL="274320" indent="-274320" eaLnBrk="1" fontAlgn="auto" hangingPunct="1">
              <a:spcAft>
                <a:spcPts val="0"/>
              </a:spcAft>
              <a:buClr>
                <a:schemeClr val="accent3"/>
              </a:buClr>
              <a:buFont typeface="Wingdings 2"/>
              <a:buChar char=""/>
              <a:defRPr/>
            </a:pPr>
            <a:r>
              <a:rPr lang="en-US" dirty="0" smtClean="0"/>
              <a:t>General quality or capability of the living organism of receiving impressions; the power  to react to stimuli.</a:t>
            </a:r>
          </a:p>
          <a:p>
            <a:pPr marL="274320" indent="-274320" eaLnBrk="1" fontAlgn="auto" hangingPunct="1">
              <a:spcAft>
                <a:spcPts val="0"/>
              </a:spcAft>
              <a:buClr>
                <a:schemeClr val="accent3"/>
              </a:buClr>
              <a:buFont typeface="Wingdings 2"/>
              <a:buChar char=""/>
              <a:defRPr/>
            </a:pPr>
            <a:r>
              <a:rPr lang="en-US" dirty="0" smtClean="0"/>
              <a:t>One of the fundamental attributes to life.</a:t>
            </a:r>
          </a:p>
          <a:p>
            <a:pPr marL="274320" indent="-274320" eaLnBrk="1" fontAlgn="auto" hangingPunct="1">
              <a:spcAft>
                <a:spcPts val="0"/>
              </a:spcAft>
              <a:buClr>
                <a:schemeClr val="accent3"/>
              </a:buClr>
              <a:buFont typeface="Wingdings 2"/>
              <a:buChar char=""/>
              <a:defRPr/>
            </a:pPr>
            <a:r>
              <a:rPr lang="en-US" dirty="0" smtClean="0"/>
              <a:t>Depends all functioning, all vital processes, physiological and pathological.</a:t>
            </a:r>
          </a:p>
          <a:p>
            <a:pPr marL="274320" indent="-274320" eaLnBrk="1" fontAlgn="auto" hangingPunct="1">
              <a:spcAft>
                <a:spcPts val="0"/>
              </a:spcAft>
              <a:buClr>
                <a:schemeClr val="accent3"/>
              </a:buClr>
              <a:buFont typeface="Wingdings 2"/>
              <a:buChar char=""/>
              <a:defRPr/>
            </a:pPr>
            <a:r>
              <a:rPr lang="en-US" dirty="0" smtClean="0"/>
              <a:t>The cure and alleviation of disease depend upon the same power of the organism to react to the impression of the curative remedy.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endParaRPr lang="en-US" smtClean="0"/>
          </a:p>
        </p:txBody>
      </p:sp>
      <p:sp>
        <p:nvSpPr>
          <p:cNvPr id="11267" name="Content Placeholder 2"/>
          <p:cNvSpPr>
            <a:spLocks noGrp="1"/>
          </p:cNvSpPr>
          <p:nvPr>
            <p:ph idx="1"/>
          </p:nvPr>
        </p:nvSpPr>
        <p:spPr/>
        <p:txBody>
          <a:bodyPr>
            <a:normAutofit fontScale="92500" lnSpcReduction="10000"/>
          </a:bodyPr>
          <a:lstStyle/>
          <a:p>
            <a:pPr eaLnBrk="1" hangingPunct="1"/>
            <a:r>
              <a:rPr lang="en-US" smtClean="0"/>
              <a:t>This is the most important guide in the selection of the potency.</a:t>
            </a:r>
          </a:p>
          <a:p>
            <a:pPr eaLnBrk="1" hangingPunct="1"/>
            <a:r>
              <a:rPr lang="en-US" smtClean="0"/>
              <a:t>The susceptibility of an individual to a remedy at different times also varies. (For e.g.: Idiosyncrasy).</a:t>
            </a:r>
          </a:p>
          <a:p>
            <a:pPr eaLnBrk="1" hangingPunct="1"/>
            <a:r>
              <a:rPr lang="en-US" smtClean="0"/>
              <a:t>“The more similar the remedy, the more clearly and positively the symptoms of the patient take on the peculiar and characteristic form of the remedy, the greater the susceptibility to that remedy, and higher the potency required.”</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endParaRPr lang="en-US" smtClean="0"/>
          </a:p>
        </p:txBody>
      </p:sp>
      <p:sp>
        <p:nvSpPr>
          <p:cNvPr id="12291" name="Content Placeholder 2"/>
          <p:cNvSpPr>
            <a:spLocks noGrp="1"/>
          </p:cNvSpPr>
          <p:nvPr>
            <p:ph idx="1"/>
          </p:nvPr>
        </p:nvSpPr>
        <p:spPr/>
        <p:txBody>
          <a:bodyPr/>
          <a:lstStyle/>
          <a:p>
            <a:pPr eaLnBrk="1" hangingPunct="1"/>
            <a:r>
              <a:rPr lang="en-US" smtClean="0"/>
              <a:t>The  mother tinctures and lowest potencies produce common symptoms of the drug.</a:t>
            </a:r>
          </a:p>
          <a:p>
            <a:pPr eaLnBrk="1" hangingPunct="1"/>
            <a:r>
              <a:rPr lang="en-US" smtClean="0"/>
              <a:t>The medium and high potency produce special and peculiar character of the drug. (Jahr)</a:t>
            </a:r>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endParaRPr lang="en-US" smtClean="0"/>
          </a:p>
        </p:txBody>
      </p:sp>
      <p:sp>
        <p:nvSpPr>
          <p:cNvPr id="13315" name="Content Placeholder 2"/>
          <p:cNvSpPr>
            <a:spLocks noGrp="1"/>
          </p:cNvSpPr>
          <p:nvPr>
            <p:ph idx="1"/>
          </p:nvPr>
        </p:nvSpPr>
        <p:spPr>
          <a:xfrm>
            <a:off x="304800" y="1600200"/>
            <a:ext cx="8229600" cy="4525963"/>
          </a:xfrm>
        </p:spPr>
        <p:txBody>
          <a:bodyPr>
            <a:normAutofit fontScale="92500"/>
          </a:bodyPr>
          <a:lstStyle/>
          <a:p>
            <a:pPr eaLnBrk="1" hangingPunct="1"/>
            <a:r>
              <a:rPr lang="en-US" smtClean="0"/>
              <a:t>By continual diluting and succussing, remedies get neither stronger or weaker, but their individual peculiarities become more and more developed, their sphere of action is enlarged.</a:t>
            </a:r>
          </a:p>
          <a:p>
            <a:pPr eaLnBrk="1" hangingPunct="1"/>
            <a:r>
              <a:rPr lang="en-US" smtClean="0"/>
              <a:t>The clearer and more positively the finer, the more peculiar and more characteristic symptoms of the remedy appear in a case, the higher the degree of susceptibility and higher the potency.</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1227</Words>
  <Application>Microsoft Office PowerPoint</Application>
  <PresentationFormat>On-screen Show (4:3)</PresentationFormat>
  <Paragraphs>80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SELECTION OF POTENCY</vt:lpstr>
      <vt:lpstr>AIMS</vt:lpstr>
      <vt:lpstr>POTENCY</vt:lpstr>
      <vt:lpstr>Slide 4</vt:lpstr>
      <vt:lpstr>FIVE CONSIDERATIONS FOR SELECTING THE POTENCY</vt:lpstr>
      <vt:lpstr>SUSCEPTIBILITY OF THE PATIENT</vt:lpstr>
      <vt:lpstr>Slide 7</vt:lpstr>
      <vt:lpstr>Slide 8</vt:lpstr>
      <vt:lpstr>Slide 9</vt:lpstr>
      <vt:lpstr>Slide 10</vt:lpstr>
      <vt:lpstr>SUSCEPTIBILITY MODIFIED BY AGE</vt:lpstr>
      <vt:lpstr>SUSCEPTIBILITY IS MODIFIED BY  CONSTITUITION AND TEMPERAMENT</vt:lpstr>
      <vt:lpstr>Slide 13</vt:lpstr>
      <vt:lpstr>SUSCEPTIBILITY IS MODIFIED BY HABIT AND ENVIRONMENT</vt:lpstr>
      <vt:lpstr>SUSCEPTIBILITY IS MODIFIED BY PATHOLOGICAL CONDITIONS</vt:lpstr>
      <vt:lpstr>Slide 16</vt:lpstr>
      <vt:lpstr>Slide 17</vt:lpstr>
      <vt:lpstr>SUSCEPTIBILITY IS MODIFIED BY HABIT AND ENVIRONMENT</vt:lpstr>
      <vt:lpstr>Slide 19</vt:lpstr>
      <vt:lpstr>Slide 20</vt:lpstr>
      <vt:lpstr>Slide 21</vt:lpstr>
      <vt:lpstr>SELECTION OF POTENCY MODIFIED BY TEMPERAMENT AND CONSTITUTIONOF THE PATIENT</vt:lpstr>
      <vt:lpstr>Slide 23</vt:lpstr>
      <vt:lpstr>Slide 24</vt:lpstr>
      <vt:lpstr>Slide 25</vt:lpstr>
      <vt:lpstr>CONCLUSION</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SELECTION OF POTENCY</dc:title>
  <dc:creator>ORGANON OF MEDICINE</dc:creator>
  <cp:lastModifiedBy>Microsoft</cp:lastModifiedBy>
  <cp:revision>1</cp:revision>
  <dcterms:created xsi:type="dcterms:W3CDTF">2006-08-16T00:00:00Z</dcterms:created>
  <dcterms:modified xsi:type="dcterms:W3CDTF">2019-07-22T04:46:09Z</dcterms:modified>
</cp:coreProperties>
</file>